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56" r:id="rId2"/>
    <p:sldId id="258" r:id="rId3"/>
    <p:sldId id="259" r:id="rId4"/>
    <p:sldId id="260" r:id="rId5"/>
    <p:sldId id="261" r:id="rId6"/>
    <p:sldId id="262" r:id="rId7"/>
    <p:sldId id="268" r:id="rId8"/>
    <p:sldId id="266" r:id="rId9"/>
    <p:sldId id="267" r:id="rId10"/>
    <p:sldId id="264" r:id="rId11"/>
    <p:sldId id="289" r:id="rId12"/>
    <p:sldId id="269" r:id="rId13"/>
    <p:sldId id="270" r:id="rId14"/>
    <p:sldId id="290" r:id="rId15"/>
    <p:sldId id="276" r:id="rId16"/>
    <p:sldId id="271" r:id="rId17"/>
    <p:sldId id="275" r:id="rId18"/>
    <p:sldId id="273" r:id="rId19"/>
    <p:sldId id="272" r:id="rId20"/>
    <p:sldId id="277" r:id="rId21"/>
    <p:sldId id="280" r:id="rId22"/>
    <p:sldId id="274" r:id="rId23"/>
    <p:sldId id="283" r:id="rId24"/>
    <p:sldId id="292" r:id="rId25"/>
    <p:sldId id="281" r:id="rId26"/>
    <p:sldId id="291" r:id="rId27"/>
    <p:sldId id="279" r:id="rId28"/>
    <p:sldId id="286" r:id="rId29"/>
    <p:sldId id="278" r:id="rId30"/>
    <p:sldId id="282" r:id="rId31"/>
    <p:sldId id="293" r:id="rId32"/>
    <p:sldId id="285" r:id="rId33"/>
    <p:sldId id="288" r:id="rId34"/>
    <p:sldId id="287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48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55F9AA-AA3A-4EBF-A67A-FB22C05DC181}" type="datetimeFigureOut">
              <a:rPr lang="ru-RU" smtClean="0"/>
              <a:pPr/>
              <a:t>29.03.2015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7B97D7-9174-47E9-9387-EF01BFE8671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6819C-5B6C-43BB-9F62-BDF45968C907}" type="datetimeFigureOut">
              <a:rPr lang="ru-RU" smtClean="0"/>
              <a:pPr/>
              <a:t>29.03.2015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BE198-7168-4274-A453-6280FBF0CC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6819C-5B6C-43BB-9F62-BDF45968C907}" type="datetimeFigureOut">
              <a:rPr lang="ru-RU" smtClean="0"/>
              <a:pPr/>
              <a:t>29.03.2015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BE198-7168-4274-A453-6280FBF0CC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6819C-5B6C-43BB-9F62-BDF45968C907}" type="datetimeFigureOut">
              <a:rPr lang="ru-RU" smtClean="0"/>
              <a:pPr/>
              <a:t>29.03.2015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BE198-7168-4274-A453-6280FBF0CC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6819C-5B6C-43BB-9F62-BDF45968C907}" type="datetimeFigureOut">
              <a:rPr lang="ru-RU" smtClean="0"/>
              <a:pPr/>
              <a:t>29.03.2015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BE198-7168-4274-A453-6280FBF0CC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6819C-5B6C-43BB-9F62-BDF45968C907}" type="datetimeFigureOut">
              <a:rPr lang="ru-RU" smtClean="0"/>
              <a:pPr/>
              <a:t>29.03.2015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BE198-7168-4274-A453-6280FBF0CC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6819C-5B6C-43BB-9F62-BDF45968C907}" type="datetimeFigureOut">
              <a:rPr lang="ru-RU" smtClean="0"/>
              <a:pPr/>
              <a:t>29.03.2015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BE198-7168-4274-A453-6280FBF0CC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6819C-5B6C-43BB-9F62-BDF45968C907}" type="datetimeFigureOut">
              <a:rPr lang="ru-RU" smtClean="0"/>
              <a:pPr/>
              <a:t>29.03.2015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BE198-7168-4274-A453-6280FBF0CC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6819C-5B6C-43BB-9F62-BDF45968C907}" type="datetimeFigureOut">
              <a:rPr lang="ru-RU" smtClean="0"/>
              <a:pPr/>
              <a:t>29.03.2015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BE198-7168-4274-A453-6280FBF0CC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6819C-5B6C-43BB-9F62-BDF45968C907}" type="datetimeFigureOut">
              <a:rPr lang="ru-RU" smtClean="0"/>
              <a:pPr/>
              <a:t>29.03.2015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BE198-7168-4274-A453-6280FBF0CC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6819C-5B6C-43BB-9F62-BDF45968C907}" type="datetimeFigureOut">
              <a:rPr lang="ru-RU" smtClean="0"/>
              <a:pPr/>
              <a:t>29.03.2015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BE198-7168-4274-A453-6280FBF0CC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6819C-5B6C-43BB-9F62-BDF45968C907}" type="datetimeFigureOut">
              <a:rPr lang="ru-RU" smtClean="0"/>
              <a:pPr/>
              <a:t>29.03.2015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FBE198-7168-4274-A453-6280FBF0CCA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A6819C-5B6C-43BB-9F62-BDF45968C907}" type="datetimeFigureOut">
              <a:rPr lang="ru-RU" smtClean="0"/>
              <a:pPr/>
              <a:t>29.03.2015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FBE198-7168-4274-A453-6280FBF0CCA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slide" Target="slide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9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фон улыбок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99592" y="2420888"/>
            <a:ext cx="6978193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002060"/>
                </a:solidFill>
                <a:latin typeface="Arial Black" pitchFamily="34" charset="0"/>
              </a:rPr>
              <a:t>Доброго дня!</a:t>
            </a:r>
          </a:p>
          <a:p>
            <a:pPr algn="ctr"/>
            <a:r>
              <a:rPr lang="ru-RU" sz="4000" dirty="0" smtClean="0">
                <a:solidFill>
                  <a:srgbClr val="002060"/>
                </a:solidFill>
                <a:latin typeface="Arial Black" pitchFamily="34" charset="0"/>
              </a:rPr>
              <a:t>Отличного настроения!</a:t>
            </a:r>
          </a:p>
          <a:p>
            <a:pPr algn="ctr"/>
            <a:endParaRPr lang="ru-RU" sz="4000" dirty="0">
              <a:solidFill>
                <a:srgbClr val="002060"/>
              </a:solidFill>
              <a:latin typeface="Arial Black" pitchFamily="34" charset="0"/>
            </a:endParaRPr>
          </a:p>
        </p:txBody>
      </p:sp>
      <p:pic>
        <p:nvPicPr>
          <p:cNvPr id="6" name="Рисунок 5" descr="солышко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56176" y="188640"/>
            <a:ext cx="2886828" cy="22823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олянк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 descr="кроссворд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1700808"/>
            <a:ext cx="4040431" cy="3816424"/>
          </a:xfrm>
          <a:prstGeom prst="rect">
            <a:avLst/>
          </a:prstGeom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4355976" y="1700808"/>
            <a:ext cx="4680520" cy="378565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Деревня, … скучал Евгений, была прелестный уголок.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Слаб мой голос, … воля не слабеет.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Ты жил – я … мог бы жить.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4.Шел мелкий снежок, … было 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довольно холодно.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5. Он шутил, …  я злобствовал.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6. Мы останемся дома, … пойдет дождь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1835696" y="404664"/>
            <a:ext cx="5652120" cy="40011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Реши кроссворд, вставляя пропущенные слова 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солышко.pn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193276" y="0"/>
            <a:ext cx="1950724" cy="15422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оска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33659"/>
            <a:ext cx="9144000" cy="692531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347864" y="548680"/>
            <a:ext cx="2103717" cy="5232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chemeClr val="tx1"/>
                </a:solidFill>
              </a:rPr>
              <a:t>О</a:t>
            </a:r>
            <a:r>
              <a:rPr lang="ru-RU" sz="2800" b="1" dirty="0" smtClean="0">
                <a:solidFill>
                  <a:schemeClr val="tx1"/>
                </a:solidFill>
              </a:rPr>
              <a:t>цени себя!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931491" y="1628800"/>
            <a:ext cx="3036409" cy="34163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u="sng" dirty="0" smtClean="0">
                <a:latin typeface="Arial Black" pitchFamily="34" charset="0"/>
              </a:rPr>
              <a:t>Критерии оценки</a:t>
            </a:r>
          </a:p>
          <a:p>
            <a:pPr algn="ctr"/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ош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-  «4»</a:t>
            </a: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ош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- «3»</a:t>
            </a: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3  - 4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ош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– «2»</a:t>
            </a:r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олянк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4355976" y="1340475"/>
            <a:ext cx="4680520" cy="378565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Деревня,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где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скучал Евгений, была прелестный уголок.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Слаб мой голос,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но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воля не слабеет.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Ты жил – я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также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мог бы жить.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4.Шел мелкий снежок, 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было 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довольно холодно.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5. Он шутил, 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я злобствовал.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6. Мы останемся дома,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если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пойдет дождь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6" name="Рисунок 5" descr="кроссворд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1052736"/>
            <a:ext cx="3693219" cy="4336554"/>
          </a:xfrm>
          <a:prstGeom prst="rect">
            <a:avLst/>
          </a:prstGeom>
        </p:spPr>
      </p:pic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3635896" y="404664"/>
            <a:ext cx="1440160" cy="40011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ОТВЕТЫ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доска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-33659"/>
            <a:ext cx="9144000" cy="692531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331640" y="620688"/>
            <a:ext cx="651973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dirty="0" smtClean="0">
                <a:solidFill>
                  <a:schemeClr val="bg1"/>
                </a:solidFill>
                <a:latin typeface="Arial Black" pitchFamily="34" charset="0"/>
              </a:rPr>
              <a:t>Двадцатое марта</a:t>
            </a:r>
          </a:p>
          <a:p>
            <a:pPr algn="ctr"/>
            <a:r>
              <a:rPr lang="ru-RU" sz="4800" dirty="0" smtClean="0">
                <a:solidFill>
                  <a:schemeClr val="bg1"/>
                </a:solidFill>
                <a:latin typeface="Arial Black" pitchFamily="34" charset="0"/>
              </a:rPr>
              <a:t> Классная работа </a:t>
            </a:r>
            <a:endParaRPr lang="ru-RU" sz="4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07704" y="2564904"/>
            <a:ext cx="535941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i="1" dirty="0" smtClean="0">
                <a:solidFill>
                  <a:schemeClr val="bg1"/>
                </a:solidFill>
                <a:cs typeface="Gautami" pitchFamily="2"/>
              </a:rPr>
              <a:t>Союз как часть речи</a:t>
            </a:r>
            <a:endParaRPr lang="ru-RU" sz="4400" b="1" i="1" dirty="0">
              <a:solidFill>
                <a:schemeClr val="bg1"/>
              </a:solidFill>
              <a:cs typeface="Gautami" pitchFamily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5" descr="рамк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115616" y="1844824"/>
            <a:ext cx="6955174" cy="29238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связи слов служит  союз.</a:t>
            </a:r>
            <a:br>
              <a:rPr lang="ru-RU" sz="40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нет </a:t>
            </a:r>
            <a:r>
              <a:rPr lang="ru-RU" sz="40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прочнее этих уз.</a:t>
            </a:r>
            <a:br>
              <a:rPr lang="ru-RU" sz="40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Перечислит, уточнит,</a:t>
            </a:r>
            <a:br>
              <a:rPr lang="ru-RU" sz="40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Предложения скрепит.</a:t>
            </a:r>
          </a:p>
          <a:p>
            <a:endParaRPr lang="ru-RU" sz="2400" dirty="0">
              <a:solidFill>
                <a:srgbClr val="00206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олянк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4355976" y="1340475"/>
            <a:ext cx="4680520" cy="378565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Деревня,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где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скучал Евгений, была прелестный уголок.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Слаб мой голос,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но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воля не слабеет.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Ты жил – я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также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мог бы жить.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4.Шел мелкий снежок, 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было 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довольно холодно.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5. Он шутил, 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я злобствовал.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6. Мы останемся дома,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если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пойдет дождь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6" name="Рисунок 5" descr="кроссворд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1052736"/>
            <a:ext cx="3693219" cy="4336554"/>
          </a:xfrm>
          <a:prstGeom prst="rect">
            <a:avLst/>
          </a:prstGeom>
        </p:spPr>
      </p:pic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3635896" y="404664"/>
            <a:ext cx="1440160" cy="40011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ОТВЕТЫ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доска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-33659"/>
            <a:ext cx="9144000" cy="692531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27584" y="620688"/>
            <a:ext cx="7776864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solidFill>
                  <a:schemeClr val="bg1"/>
                </a:solidFill>
                <a:latin typeface="Arial Black" pitchFamily="34" charset="0"/>
              </a:rPr>
              <a:t>Задачи: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выяснить, что такое союз как часть речи; 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научится находить союзы в тексте;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определить функции союзов.</a:t>
            </a:r>
          </a:p>
          <a:p>
            <a:pPr algn="just"/>
            <a:endParaRPr lang="ru-RU" sz="2400" dirty="0" smtClean="0">
              <a:solidFill>
                <a:schemeClr val="bg1"/>
              </a:solidFill>
              <a:latin typeface="Arial Black" pitchFamily="34" charset="0"/>
            </a:endParaRPr>
          </a:p>
          <a:p>
            <a:pPr algn="just"/>
            <a:endParaRPr lang="ru-RU" sz="4800" dirty="0">
              <a:solidFill>
                <a:schemeClr val="bg1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полянк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11560" y="1052736"/>
          <a:ext cx="7920879" cy="4104456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2767463"/>
                <a:gridCol w="2661572"/>
                <a:gridCol w="2491844"/>
              </a:tblGrid>
              <a:tr h="131151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 pitchFamily="18" charset="0"/>
                          <a:cs typeface="Times New Roman" pitchFamily="18" charset="0"/>
                        </a:rPr>
                        <a:t>Знаю</a:t>
                      </a:r>
                      <a:endParaRPr lang="ru-RU" sz="3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422" marR="6242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 pitchFamily="18" charset="0"/>
                          <a:cs typeface="Times New Roman" pitchFamily="18" charset="0"/>
                        </a:rPr>
                        <a:t>Хочу узнать</a:t>
                      </a:r>
                      <a:endParaRPr lang="ru-RU" sz="3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422" marR="6242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 pitchFamily="18" charset="0"/>
                          <a:cs typeface="Times New Roman" pitchFamily="18" charset="0"/>
                        </a:rPr>
                        <a:t>Узнал</a:t>
                      </a:r>
                      <a:endParaRPr lang="ru-RU" sz="3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422" marR="62422" marT="0" marB="0"/>
                </a:tc>
              </a:tr>
              <a:tr h="279293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2422" marR="6242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2422" marR="6242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2422" marR="62422" marT="0" marB="0"/>
                </a:tc>
              </a:tr>
            </a:tbl>
          </a:graphicData>
        </a:graphic>
      </p:graphicFrame>
      <p:pic>
        <p:nvPicPr>
          <p:cNvPr id="6" name="Рисунок 5" descr="мал. д.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20272" y="4554558"/>
            <a:ext cx="1992660" cy="23034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олянк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1876342" y="692696"/>
            <a:ext cx="5170583" cy="107721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ЗАДАНИЕ.</a:t>
            </a: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Вставь пропущенные буквы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2492896"/>
            <a:ext cx="755444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… бить  , про…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ьба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,   ко..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ьба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олянк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1362175" y="692696"/>
            <a:ext cx="6198941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Ответь на вопросы цифрами, и ты получишь номер страницы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1700808"/>
            <a:ext cx="685521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бить  , про</a:t>
            </a:r>
            <a:r>
              <a:rPr lang="ru-RU" sz="4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ьба,   ко</a:t>
            </a:r>
            <a:r>
              <a:rPr lang="ru-RU" sz="4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ьба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99592" y="3068960"/>
            <a:ext cx="631807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3200" dirty="0" smtClean="0"/>
              <a:t>В каком  слове есть звук [ </a:t>
            </a:r>
            <a:r>
              <a:rPr lang="ru-RU" sz="3200" dirty="0" err="1" smtClean="0"/>
              <a:t>з</a:t>
            </a:r>
            <a:r>
              <a:rPr lang="ru-RU" sz="3200" dirty="0" smtClean="0"/>
              <a:t>’ ]?</a:t>
            </a:r>
          </a:p>
          <a:p>
            <a:pPr marL="342900" indent="-342900">
              <a:buAutoNum type="arabicPeriod"/>
            </a:pPr>
            <a:r>
              <a:rPr lang="ru-RU" sz="3200" dirty="0" smtClean="0"/>
              <a:t>Сколько звуков в слове </a:t>
            </a:r>
            <a:r>
              <a:rPr lang="ru-RU" sz="3200" b="1" i="1" dirty="0" smtClean="0"/>
              <a:t>сбить</a:t>
            </a:r>
            <a:r>
              <a:rPr lang="ru-RU" sz="3200" dirty="0" smtClean="0"/>
              <a:t>?</a:t>
            </a:r>
          </a:p>
          <a:p>
            <a:pPr marL="342900" indent="-342900">
              <a:buAutoNum type="arabicPeriod"/>
            </a:pPr>
            <a:r>
              <a:rPr lang="ru-RU" sz="3200" dirty="0" smtClean="0"/>
              <a:t>Сколько звуков в слове </a:t>
            </a:r>
            <a:r>
              <a:rPr lang="ru-RU" sz="3200" b="1" i="1" dirty="0" smtClean="0"/>
              <a:t>просьба</a:t>
            </a:r>
            <a:r>
              <a:rPr lang="ru-RU" sz="3200" dirty="0" smtClean="0"/>
              <a:t>?</a:t>
            </a:r>
            <a:endParaRPr lang="ru-RU" sz="3200" dirty="0"/>
          </a:p>
        </p:txBody>
      </p:sp>
      <p:sp>
        <p:nvSpPr>
          <p:cNvPr id="6" name="TextBox 5"/>
          <p:cNvSpPr txBox="1"/>
          <p:nvPr/>
        </p:nvSpPr>
        <p:spPr>
          <a:xfrm>
            <a:off x="3491880" y="5157192"/>
            <a:ext cx="19543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СТР 146 </a:t>
            </a:r>
            <a:endParaRPr lang="ru-RU" sz="36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олянк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2267744" y="548680"/>
            <a:ext cx="45445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ЭТО ИНТЕРЕСНО!</a:t>
            </a:r>
            <a:endParaRPr lang="ru-RU" sz="4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1484784"/>
            <a:ext cx="8432758" cy="403187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Название </a:t>
            </a:r>
            <a:r>
              <a:rPr lang="ru-RU" sz="3200" u="sng" dirty="0" smtClean="0">
                <a:latin typeface="Times New Roman" pitchFamily="18" charset="0"/>
                <a:cs typeface="Times New Roman" pitchFamily="18" charset="0"/>
              </a:rPr>
              <a:t>СОЮЗ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появилось в 17 веке.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Всего насчитывают около 250 союзов.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Чаще всего употребляются союзы: 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ИЛИ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3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Самый древний союз </a:t>
            </a: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 который за время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своего существования не изменил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ни звучания,  ни значения.</a:t>
            </a:r>
          </a:p>
          <a:p>
            <a:pPr algn="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(Н. Холодов)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оска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67318"/>
            <a:ext cx="9144000" cy="692531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563888" y="404664"/>
            <a:ext cx="2124877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002060"/>
                </a:solidFill>
              </a:rPr>
              <a:t>«Кластер» </a:t>
            </a:r>
          </a:p>
        </p:txBody>
      </p:sp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2843808" y="1514981"/>
            <a:ext cx="3635896" cy="5847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Союзы                      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5076056" y="2276872"/>
            <a:ext cx="1080120" cy="72008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rot="10800000" flipV="1">
            <a:off x="3347864" y="2276872"/>
            <a:ext cx="1080120" cy="64807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1331640" y="3068960"/>
            <a:ext cx="2843808" cy="5847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 составу                      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5004048" y="3068960"/>
            <a:ext cx="2843808" cy="5847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 функции                      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>
            <a:off x="6588224" y="3717032"/>
            <a:ext cx="792088" cy="5760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10800000" flipV="1">
            <a:off x="5436096" y="3717032"/>
            <a:ext cx="1008112" cy="5760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rot="10800000" flipV="1">
            <a:off x="1691680" y="3717032"/>
            <a:ext cx="1008112" cy="5760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2699792" y="3717032"/>
            <a:ext cx="864096" cy="64807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2" name="Rectangle 1"/>
          <p:cNvSpPr>
            <a:spLocks noChangeArrowheads="1"/>
          </p:cNvSpPr>
          <p:nvPr/>
        </p:nvSpPr>
        <p:spPr bwMode="auto">
          <a:xfrm>
            <a:off x="755576" y="4509120"/>
            <a:ext cx="1512168" cy="40011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простые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Rectangle 1"/>
          <p:cNvSpPr>
            <a:spLocks noChangeArrowheads="1"/>
          </p:cNvSpPr>
          <p:nvPr/>
        </p:nvSpPr>
        <p:spPr bwMode="auto">
          <a:xfrm>
            <a:off x="2699792" y="4509120"/>
            <a:ext cx="1512168" cy="40011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составные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Rectangle 1"/>
          <p:cNvSpPr>
            <a:spLocks noChangeArrowheads="1"/>
          </p:cNvSpPr>
          <p:nvPr/>
        </p:nvSpPr>
        <p:spPr bwMode="auto">
          <a:xfrm>
            <a:off x="4572000" y="4355232"/>
            <a:ext cx="1800200" cy="707886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err="1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очинитель-ные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Rectangle 1"/>
          <p:cNvSpPr>
            <a:spLocks noChangeArrowheads="1"/>
          </p:cNvSpPr>
          <p:nvPr/>
        </p:nvSpPr>
        <p:spPr bwMode="auto">
          <a:xfrm>
            <a:off x="6804248" y="4365104"/>
            <a:ext cx="1800200" cy="707886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подчинитель-ные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5" descr="рамк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девочк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63688" y="1412776"/>
            <a:ext cx="5880653" cy="441049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2555776" y="692696"/>
            <a:ext cx="47083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rgbClr val="002060"/>
                </a:solidFill>
                <a:latin typeface="Arial Black" pitchFamily="34" charset="0"/>
              </a:rPr>
              <a:t>А вы сегодня улыбались?</a:t>
            </a:r>
            <a:endParaRPr lang="ru-RU" sz="2400" dirty="0">
              <a:solidFill>
                <a:srgbClr val="00206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полянк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11560" y="1052736"/>
          <a:ext cx="7920879" cy="4104456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2767463"/>
                <a:gridCol w="2661572"/>
                <a:gridCol w="2491844"/>
              </a:tblGrid>
              <a:tr h="131151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 pitchFamily="18" charset="0"/>
                          <a:cs typeface="Times New Roman" pitchFamily="18" charset="0"/>
                        </a:rPr>
                        <a:t>Знаю</a:t>
                      </a:r>
                      <a:endParaRPr lang="ru-RU" sz="3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422" marR="6242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 pitchFamily="18" charset="0"/>
                          <a:cs typeface="Times New Roman" pitchFamily="18" charset="0"/>
                        </a:rPr>
                        <a:t>Хочу узнать</a:t>
                      </a:r>
                      <a:endParaRPr lang="ru-RU" sz="3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422" marR="6242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 pitchFamily="18" charset="0"/>
                          <a:cs typeface="Times New Roman" pitchFamily="18" charset="0"/>
                        </a:rPr>
                        <a:t>Узнал</a:t>
                      </a:r>
                      <a:endParaRPr lang="ru-RU" sz="3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422" marR="62422" marT="0" marB="0"/>
                </a:tc>
              </a:tr>
              <a:tr h="279293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2422" marR="6242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2422" marR="6242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2422" marR="62422" marT="0" marB="0"/>
                </a:tc>
              </a:tr>
            </a:tbl>
          </a:graphicData>
        </a:graphic>
      </p:graphicFrame>
      <p:pic>
        <p:nvPicPr>
          <p:cNvPr id="6" name="Рисунок 5" descr="мал. д.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20272" y="4554558"/>
            <a:ext cx="1992660" cy="23034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олянк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2483767" y="476672"/>
            <a:ext cx="3605924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Работа с текстом.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395536" y="1772816"/>
            <a:ext cx="8244408" cy="452431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Луна взошла,</a:t>
            </a:r>
            <a:r>
              <a:rPr kumimoji="0" lang="ru-RU" sz="3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но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нам ее не было видно.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Прежде он требовал,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чтобы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мы приходили здороваться с ним по утрам.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</a:t>
            </a:r>
            <a:r>
              <a:rPr kumimoji="0" lang="ru-RU" sz="3200" b="0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То ли 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жизнь становится напевней, 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то ли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в каждом доме соловей.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 Лодка качнулась, поднялась 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</a:t>
            </a:r>
            <a:r>
              <a:rPr kumimoji="0" lang="ru-RU" sz="3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исчезла.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5.  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берег притих, 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море молчало. 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6. Я писал вам , 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что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мы прекрасно провели выходные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олянк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1403648" y="692696"/>
            <a:ext cx="6840760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На какие группы вы бы разделили  союзы?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99592" y="1844824"/>
            <a:ext cx="2754280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числительные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3568" y="2924944"/>
            <a:ext cx="1005403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/>
              <a:t>простые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411760" y="2924944"/>
            <a:ext cx="1205779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/>
              <a:t>составные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6084168" y="1916832"/>
            <a:ext cx="1316386" cy="5847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союзы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>
            <a:off x="6989884" y="2540977"/>
            <a:ext cx="578405" cy="38396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2411760" y="2492896"/>
            <a:ext cx="648072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10800000" flipV="1">
            <a:off x="1475656" y="2492896"/>
            <a:ext cx="648072" cy="36004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rot="10800000" flipV="1">
            <a:off x="6084168" y="2564904"/>
            <a:ext cx="648072" cy="33833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683568" y="3501008"/>
            <a:ext cx="923650" cy="150810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сто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пятый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пятеро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три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851694" y="3501008"/>
            <a:ext cx="2290948" cy="150810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двадцать пять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три тысячи первый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сорок семь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семьдесят шесть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798892" y="3501008"/>
            <a:ext cx="2013628" cy="150810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так как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не то  .., не то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не только.., но и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после того как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290026" y="3501008"/>
            <a:ext cx="783740" cy="150810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да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зато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если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будто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652120" y="2924944"/>
            <a:ext cx="292068" cy="4001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?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7596336" y="2924944"/>
            <a:ext cx="292068" cy="40011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?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236296" y="2924944"/>
            <a:ext cx="1189749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                   </a:t>
            </a:r>
            <a:endParaRPr lang="ru-RU" dirty="0"/>
          </a:p>
        </p:txBody>
      </p:sp>
      <p:sp>
        <p:nvSpPr>
          <p:cNvPr id="36" name="TextBox 35"/>
          <p:cNvSpPr txBox="1"/>
          <p:nvPr/>
        </p:nvSpPr>
        <p:spPr>
          <a:xfrm>
            <a:off x="5220072" y="2924944"/>
            <a:ext cx="1189749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dirty="0" smtClean="0"/>
              <a:t>                  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олянк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79512" y="1617186"/>
            <a:ext cx="8784976" cy="452431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Лодка качнулась, поднялась 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</a:t>
            </a:r>
            <a:r>
              <a:rPr kumimoji="0" lang="ru-RU" sz="3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исчезла.</a:t>
            </a: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3200" b="1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 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берег притих, 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 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море молчало.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Я вам напишу , 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если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не смогу выехать.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971600" y="404664"/>
            <a:ext cx="6840760" cy="5847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пределите, что соединяют союзы.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олянк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79512" y="1093967"/>
            <a:ext cx="8784976" cy="5570756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Лодка качнулась, поднялась 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</a:t>
            </a:r>
            <a:r>
              <a:rPr kumimoji="0" lang="ru-RU" sz="3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исчезла.</a:t>
            </a: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2800" b="1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        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           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 однородные члены предложения </a:t>
            </a: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 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берег притих, 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 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море молчало.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,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простые предложения в составе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                                                    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сложного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Я вам напишу , 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если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не смогу выехать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, </a:t>
            </a:r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если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простые предложения  в 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составе сложного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971600" y="404664"/>
            <a:ext cx="6840760" cy="5847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пределите, что соединяют союзы.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Блок-схема: узел 5"/>
          <p:cNvSpPr/>
          <p:nvPr/>
        </p:nvSpPr>
        <p:spPr>
          <a:xfrm>
            <a:off x="899592" y="2204864"/>
            <a:ext cx="720080" cy="576064"/>
          </a:xfrm>
          <a:prstGeom prst="flowChartConnector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Блок-схема: узел 6"/>
          <p:cNvSpPr/>
          <p:nvPr/>
        </p:nvSpPr>
        <p:spPr>
          <a:xfrm>
            <a:off x="1979712" y="2204864"/>
            <a:ext cx="720080" cy="576064"/>
          </a:xfrm>
          <a:prstGeom prst="flowChartConnector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узел 7"/>
          <p:cNvSpPr/>
          <p:nvPr/>
        </p:nvSpPr>
        <p:spPr>
          <a:xfrm>
            <a:off x="3347864" y="2132856"/>
            <a:ext cx="720080" cy="576064"/>
          </a:xfrm>
          <a:prstGeom prst="flowChartConnector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331640" y="3501008"/>
            <a:ext cx="1584176" cy="43204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635896" y="3501008"/>
            <a:ext cx="1584176" cy="43204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475656" y="5445224"/>
            <a:ext cx="1584176" cy="43204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283968" y="5445224"/>
            <a:ext cx="1584176" cy="43204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олянк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79512" y="1348800"/>
            <a:ext cx="8784976" cy="55092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Лодка качнулась, поднялась 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</a:t>
            </a:r>
            <a:r>
              <a:rPr kumimoji="0" lang="ru-RU" sz="3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исчезла.</a:t>
            </a: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</a:t>
            </a:r>
            <a:r>
              <a:rPr kumimoji="0" lang="ru-RU" sz="3200" b="1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         ,               и      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514350" marR="0" lvl="0" indent="-5143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 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 берег притих, 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 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море молчало.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И                   ,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dirty="0">
                <a:solidFill>
                  <a:schemeClr val="tx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Я вам напишу , 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если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не смогу выехать.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200" dirty="0">
              <a:solidFill>
                <a:schemeClr val="tx1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        , 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если</a:t>
            </a: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971600" y="158443"/>
            <a:ext cx="6840760" cy="107721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Определите, какие функции выполняют союзы в предложениях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Блок-схема: узел 8"/>
          <p:cNvSpPr/>
          <p:nvPr/>
        </p:nvSpPr>
        <p:spPr>
          <a:xfrm>
            <a:off x="1403648" y="1916832"/>
            <a:ext cx="720080" cy="576064"/>
          </a:xfrm>
          <a:prstGeom prst="flowChartConnector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узел 9"/>
          <p:cNvSpPr/>
          <p:nvPr/>
        </p:nvSpPr>
        <p:spPr>
          <a:xfrm>
            <a:off x="2843808" y="1916832"/>
            <a:ext cx="720080" cy="576064"/>
          </a:xfrm>
          <a:prstGeom prst="flowChartConnector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лок-схема: узел 10"/>
          <p:cNvSpPr/>
          <p:nvPr/>
        </p:nvSpPr>
        <p:spPr>
          <a:xfrm>
            <a:off x="4499992" y="1916832"/>
            <a:ext cx="720080" cy="576064"/>
          </a:xfrm>
          <a:prstGeom prst="flowChartConnector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475656" y="3429000"/>
            <a:ext cx="1584176" cy="43204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923928" y="3429000"/>
            <a:ext cx="1584176" cy="43204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1403648" y="5877272"/>
            <a:ext cx="1584176" cy="43204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4427984" y="5877272"/>
            <a:ext cx="1584176" cy="43204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Развернутая стрелка 15"/>
          <p:cNvSpPr/>
          <p:nvPr/>
        </p:nvSpPr>
        <p:spPr>
          <a:xfrm>
            <a:off x="2699792" y="5373216"/>
            <a:ext cx="2232248" cy="432048"/>
          </a:xfrm>
          <a:prstGeom prst="utur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699792" y="5013176"/>
            <a:ext cx="22210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 smtClean="0"/>
              <a:t>При каком условии?</a:t>
            </a:r>
            <a:endParaRPr lang="ru-RU" b="1" i="1" dirty="0"/>
          </a:p>
        </p:txBody>
      </p:sp>
      <p:cxnSp>
        <p:nvCxnSpPr>
          <p:cNvPr id="19" name="Прямая со стрелкой 18"/>
          <p:cNvCxnSpPr/>
          <p:nvPr/>
        </p:nvCxnSpPr>
        <p:spPr>
          <a:xfrm>
            <a:off x="5940152" y="2204864"/>
            <a:ext cx="1008112" cy="64807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V="1">
            <a:off x="6156176" y="3140968"/>
            <a:ext cx="864096" cy="5760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5868144" y="5661248"/>
            <a:ext cx="108012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7092280" y="2564904"/>
            <a:ext cx="186519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Соединительная </a:t>
            </a:r>
          </a:p>
          <a:p>
            <a:pPr algn="ctr"/>
            <a:r>
              <a:rPr lang="ru-RU" dirty="0" smtClean="0">
                <a:solidFill>
                  <a:srgbClr val="C00000"/>
                </a:solidFill>
              </a:rPr>
              <a:t>функция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015303" y="5301208"/>
            <a:ext cx="187513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Подчинительная </a:t>
            </a:r>
          </a:p>
          <a:p>
            <a:pPr algn="ctr"/>
            <a:r>
              <a:rPr lang="ru-RU" dirty="0" smtClean="0">
                <a:solidFill>
                  <a:srgbClr val="C00000"/>
                </a:solidFill>
              </a:rPr>
              <a:t>функция</a:t>
            </a: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олянк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1403648" y="692696"/>
            <a:ext cx="6840760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Из данных слов составьте предложение.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9512" y="2564904"/>
            <a:ext cx="878407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, время, природа, я оживает, весну, потому что, люблю, вся, это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9552" y="3861048"/>
            <a:ext cx="8210902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Я люблю весну, потому что в это время вся природа оживает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олянк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539552" y="1556792"/>
            <a:ext cx="8210902" cy="46166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Я люблю весну, потому что в это время вся природа оживает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51520" y="2564904"/>
            <a:ext cx="875553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ru-RU" dirty="0" smtClean="0"/>
              <a:t>Сколько имеется союзов в данном предложении?</a:t>
            </a:r>
          </a:p>
          <a:p>
            <a:pPr marL="342900" indent="-342900">
              <a:buAutoNum type="arabicPeriod"/>
            </a:pPr>
            <a:r>
              <a:rPr lang="ru-RU" dirty="0"/>
              <a:t> </a:t>
            </a:r>
            <a:r>
              <a:rPr lang="ru-RU" dirty="0" smtClean="0"/>
              <a:t>Укажите, каким по счету расположен союз?</a:t>
            </a:r>
          </a:p>
          <a:p>
            <a:pPr marL="342900" indent="-342900">
              <a:buAutoNum type="arabicPeriod"/>
            </a:pPr>
            <a:r>
              <a:rPr lang="ru-RU" dirty="0" smtClean="0"/>
              <a:t>Сколько слов  из данного предложения относятся к самостоятельным частям речи?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267744" y="4293096"/>
            <a:ext cx="434035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Стр. 148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Работаем со статьей в учебнике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полянк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11560" y="1052736"/>
          <a:ext cx="7920879" cy="4104456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2767463"/>
                <a:gridCol w="2661572"/>
                <a:gridCol w="2491844"/>
              </a:tblGrid>
              <a:tr h="131151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 pitchFamily="18" charset="0"/>
                          <a:cs typeface="Times New Roman" pitchFamily="18" charset="0"/>
                        </a:rPr>
                        <a:t>Знаю</a:t>
                      </a:r>
                      <a:endParaRPr lang="ru-RU" sz="3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422" marR="6242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200" b="1">
                          <a:latin typeface="Times New Roman" pitchFamily="18" charset="0"/>
                          <a:cs typeface="Times New Roman" pitchFamily="18" charset="0"/>
                        </a:rPr>
                        <a:t>Хочу узнать</a:t>
                      </a:r>
                      <a:endParaRPr lang="ru-RU" sz="3200" b="1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422" marR="6242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200" b="1" dirty="0">
                          <a:latin typeface="Times New Roman" pitchFamily="18" charset="0"/>
                          <a:cs typeface="Times New Roman" pitchFamily="18" charset="0"/>
                        </a:rPr>
                        <a:t>Узнал</a:t>
                      </a:r>
                      <a:endParaRPr lang="ru-RU" sz="32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422" marR="62422" marT="0" marB="0"/>
                </a:tc>
              </a:tr>
              <a:tr h="2792938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2422" marR="6242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2422" marR="6242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  <a:cs typeface="Calibri"/>
                      </a:endParaRPr>
                    </a:p>
                  </a:txBody>
                  <a:tcPr marL="62422" marR="62422" marT="0" marB="0"/>
                </a:tc>
              </a:tr>
            </a:tbl>
          </a:graphicData>
        </a:graphic>
      </p:graphicFrame>
      <p:pic>
        <p:nvPicPr>
          <p:cNvPr id="6" name="Рисунок 5" descr="мал. д.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20272" y="4554558"/>
            <a:ext cx="1992660" cy="23034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олянк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683568" y="428471"/>
            <a:ext cx="7956376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Calibri" pitchFamily="34" charset="0"/>
              </a:rPr>
              <a:t>           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Дикое животное никогда не подаёт голоса около своего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жилья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для того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чтобы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 выдать его врагам.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Зато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в этой полной тишине они, по-видимому, очень хорошо понимают друг друга.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В продолжение всего дня лисята резвятся на солнцепёке, выслеживают воображаемую мышь, затевают драку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или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гоняются друг за другом. Мать лежит невдалеке.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Когда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лисёнок, разыгравшись, отбегает от норы далеко, мать поднимает голову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пристально смотрит на него. Лисёнок оглядывается, ловит мамин взгляд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бежит к ней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323528" y="4485020"/>
            <a:ext cx="882047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Сочинительные союзы:</a:t>
            </a:r>
            <a:r>
              <a:rPr kumimoji="0" lang="ru-RU" sz="2400" b="1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sz="2400" b="1" i="1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зато  ,  или , и 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Подчинительные союзы:</a:t>
            </a:r>
            <a:r>
              <a:rPr kumimoji="0" lang="ru-RU" sz="2400" b="1" i="1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400" b="1" i="1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для того…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чтобы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 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когда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оск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учитель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4340209"/>
            <a:ext cx="2736304" cy="21958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755576" y="980728"/>
            <a:ext cx="7771679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latin typeface="Arial Black" pitchFamily="34" charset="0"/>
              </a:rPr>
              <a:t>Улыбнитесь , ребята, друг другу!</a:t>
            </a:r>
          </a:p>
          <a:p>
            <a:pPr algn="ctr"/>
            <a:r>
              <a:rPr lang="ru-RU" sz="3200" dirty="0" smtClean="0">
                <a:solidFill>
                  <a:schemeClr val="bg1"/>
                </a:solidFill>
                <a:latin typeface="Arial Black" pitchFamily="34" charset="0"/>
              </a:rPr>
              <a:t>Улыбнитесь скорее гостям!</a:t>
            </a:r>
          </a:p>
          <a:p>
            <a:pPr algn="ctr"/>
            <a:r>
              <a:rPr lang="ru-RU" sz="3200" dirty="0" smtClean="0">
                <a:solidFill>
                  <a:schemeClr val="bg1"/>
                </a:solidFill>
                <a:latin typeface="Arial Black" pitchFamily="34" charset="0"/>
              </a:rPr>
              <a:t>Теперь вы готовы,</a:t>
            </a:r>
          </a:p>
          <a:p>
            <a:pPr algn="ctr"/>
            <a:r>
              <a:rPr lang="ru-RU" sz="3200" dirty="0" smtClean="0">
                <a:solidFill>
                  <a:schemeClr val="bg1"/>
                </a:solidFill>
                <a:latin typeface="Arial Black" pitchFamily="34" charset="0"/>
              </a:rPr>
              <a:t>Айда, за работу!</a:t>
            </a:r>
          </a:p>
          <a:p>
            <a:pPr algn="ctr"/>
            <a:r>
              <a:rPr lang="ru-RU" sz="3200" dirty="0" smtClean="0">
                <a:solidFill>
                  <a:schemeClr val="bg1"/>
                </a:solidFill>
                <a:latin typeface="Arial Black" pitchFamily="34" charset="0"/>
              </a:rPr>
              <a:t>Успехов желаю я вам!</a:t>
            </a:r>
            <a:endParaRPr lang="ru-RU" sz="3200" dirty="0">
              <a:solidFill>
                <a:schemeClr val="bg1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оска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33659"/>
            <a:ext cx="9144000" cy="692531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347864" y="548680"/>
            <a:ext cx="2103717" cy="5232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chemeClr val="tx1"/>
                </a:solidFill>
              </a:rPr>
              <a:t>О</a:t>
            </a:r>
            <a:r>
              <a:rPr lang="ru-RU" sz="2800" b="1" dirty="0" smtClean="0">
                <a:solidFill>
                  <a:schemeClr val="tx1"/>
                </a:solidFill>
              </a:rPr>
              <a:t>цени себя!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931491" y="1628800"/>
            <a:ext cx="3036409" cy="34163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u="sng" dirty="0" smtClean="0">
                <a:latin typeface="Arial Black" pitchFamily="34" charset="0"/>
              </a:rPr>
              <a:t>Критерии оценки</a:t>
            </a:r>
          </a:p>
          <a:p>
            <a:pPr algn="ctr"/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ош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-  «4»</a:t>
            </a: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ош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- «3»</a:t>
            </a: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3  - 4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ош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– «2»</a:t>
            </a:r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полянк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95536" y="1124744"/>
            <a:ext cx="8280920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Прием “</a:t>
            </a:r>
            <a:r>
              <a:rPr lang="ru-RU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Синквейн</a:t>
            </a:r>
            <a:r>
              <a:rPr lang="ru-RU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</a:p>
          <a:p>
            <a:pPr algn="ctr"/>
            <a:endParaRPr lang="ru-RU" b="1" i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Стихотворение из 5 строк, которое пишется по определенным правилам: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 строка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– одно существительное. Это тема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синквейна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 строка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– два прилагательных, раскрывающих тему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синквейна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3 строка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– три глагола, описывающих действия по теме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синквейна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4 строка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одно предложение, выражающее свое отношение к теме.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5 строка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– одно слово-резюме, которое дает новую интерпретацию темы, позволяющее выразить к ней личное отношение.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52719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олянк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683568" y="1124744"/>
            <a:ext cx="7848872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Продолжите высказывания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                      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Сегодня на уроке я</a:t>
            </a:r>
          </a:p>
          <a:p>
            <a:pPr lvl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Узнал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новое…</a:t>
            </a:r>
          </a:p>
          <a:p>
            <a:pPr lvl="0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Научился…</a:t>
            </a:r>
          </a:p>
          <a:p>
            <a:pPr lvl="0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Самым трудным на уроке было…</a:t>
            </a:r>
          </a:p>
          <a:p>
            <a:pPr lvl="0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Самым интересным на уроке было…</a:t>
            </a:r>
          </a:p>
          <a:p>
            <a:pPr lvl="0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Цель, которую поставили в начале урока, достигли таким путем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…</a:t>
            </a:r>
          </a:p>
          <a:p>
            <a:pPr lvl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/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/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олянк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3131840" y="476672"/>
            <a:ext cx="31666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Домашнее задание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сова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4941168"/>
            <a:ext cx="1828800" cy="17647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1187624" y="1412776"/>
            <a:ext cx="13484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ru-RU" dirty="0" smtClean="0"/>
              <a:t>Упр</a:t>
            </a:r>
            <a:r>
              <a:rPr lang="ru-RU" dirty="0" smtClean="0"/>
              <a:t>. 356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олянк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1763688" y="1628800"/>
            <a:ext cx="5795176" cy="101566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marL="342900" indent="-342900"/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Спасибо за урок!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оска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33659"/>
            <a:ext cx="9144000" cy="692531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331640" y="620688"/>
            <a:ext cx="651973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dirty="0" smtClean="0">
                <a:solidFill>
                  <a:schemeClr val="bg1"/>
                </a:solidFill>
                <a:latin typeface="Arial Black" pitchFamily="34" charset="0"/>
              </a:rPr>
              <a:t>Двадцатое марта</a:t>
            </a:r>
          </a:p>
          <a:p>
            <a:pPr algn="ctr"/>
            <a:r>
              <a:rPr lang="ru-RU" sz="4800" dirty="0" smtClean="0">
                <a:solidFill>
                  <a:schemeClr val="bg1"/>
                </a:solidFill>
                <a:latin typeface="Arial Black" pitchFamily="34" charset="0"/>
              </a:rPr>
              <a:t> Классная работа </a:t>
            </a:r>
            <a:endParaRPr lang="ru-RU" sz="4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4" name="TextBox 3">
            <a:hlinkClick r:id="rId3" action="ppaction://hlinksldjump"/>
          </p:cNvPr>
          <p:cNvSpPr txBox="1"/>
          <p:nvPr/>
        </p:nvSpPr>
        <p:spPr>
          <a:xfrm>
            <a:off x="2195736" y="2636912"/>
            <a:ext cx="48377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14350" indent="-514350" algn="ctr"/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Орфографическая разминка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доска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33659"/>
            <a:ext cx="9144000" cy="692531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627784" y="548680"/>
            <a:ext cx="4091185" cy="5232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Проверь и оцени соседа!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43608" y="1412776"/>
            <a:ext cx="3512500" cy="452431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600" dirty="0">
                <a:solidFill>
                  <a:schemeClr val="tx1"/>
                </a:solidFill>
                <a:latin typeface="Andale Mono" pitchFamily="49" charset="0"/>
              </a:rPr>
              <a:t>с</a:t>
            </a:r>
            <a:r>
              <a:rPr lang="ru-RU" sz="3600" dirty="0" smtClean="0">
                <a:solidFill>
                  <a:schemeClr val="tx1"/>
                </a:solidFill>
                <a:latin typeface="Andale Mono" pitchFamily="49" charset="0"/>
              </a:rPr>
              <a:t>кова</a:t>
            </a:r>
            <a:r>
              <a:rPr lang="ru-RU" sz="3600" dirty="0" smtClean="0">
                <a:solidFill>
                  <a:srgbClr val="C00000"/>
                </a:solidFill>
                <a:latin typeface="Andale Mono" pitchFamily="49" charset="0"/>
              </a:rPr>
              <a:t>нн</a:t>
            </a:r>
            <a:r>
              <a:rPr lang="ru-RU" sz="3600" dirty="0" smtClean="0">
                <a:solidFill>
                  <a:schemeClr val="tx1"/>
                </a:solidFill>
                <a:latin typeface="Andale Mono" pitchFamily="49" charset="0"/>
              </a:rPr>
              <a:t>ый</a:t>
            </a:r>
          </a:p>
          <a:p>
            <a:r>
              <a:rPr lang="ru-RU" sz="3600" dirty="0">
                <a:solidFill>
                  <a:schemeClr val="tx1"/>
                </a:solidFill>
                <a:latin typeface="Andale Mono" pitchFamily="49" charset="0"/>
              </a:rPr>
              <a:t>н</a:t>
            </a:r>
            <a:r>
              <a:rPr lang="ru-RU" sz="3600" dirty="0" smtClean="0">
                <a:solidFill>
                  <a:schemeClr val="tx1"/>
                </a:solidFill>
                <a:latin typeface="Andale Mono" pitchFamily="49" charset="0"/>
              </a:rPr>
              <a:t>евтерпе</a:t>
            </a:r>
            <a:r>
              <a:rPr lang="ru-RU" sz="3600" dirty="0" smtClean="0">
                <a:solidFill>
                  <a:srgbClr val="C00000"/>
                </a:solidFill>
                <a:latin typeface="Andale Mono" pitchFamily="49" charset="0"/>
              </a:rPr>
              <a:t>ж</a:t>
            </a:r>
          </a:p>
          <a:p>
            <a:r>
              <a:rPr lang="ru-RU" sz="3600" dirty="0">
                <a:solidFill>
                  <a:srgbClr val="C00000"/>
                </a:solidFill>
                <a:latin typeface="Andale Mono" pitchFamily="49" charset="0"/>
              </a:rPr>
              <a:t>п</a:t>
            </a:r>
            <a:r>
              <a:rPr lang="ru-RU" sz="3600" dirty="0" smtClean="0">
                <a:solidFill>
                  <a:srgbClr val="C00000"/>
                </a:solidFill>
                <a:latin typeface="Andale Mono" pitchFamily="49" charset="0"/>
              </a:rPr>
              <a:t>о-</a:t>
            </a:r>
            <a:r>
              <a:rPr lang="ru-RU" sz="3600" dirty="0" smtClean="0">
                <a:solidFill>
                  <a:schemeClr val="tx1"/>
                </a:solidFill>
                <a:latin typeface="Andale Mono" pitchFamily="49" charset="0"/>
              </a:rPr>
              <a:t>домашнему</a:t>
            </a:r>
          </a:p>
          <a:p>
            <a:r>
              <a:rPr lang="ru-RU" sz="3600" dirty="0">
                <a:solidFill>
                  <a:srgbClr val="C00000"/>
                </a:solidFill>
                <a:latin typeface="Andale Mono" pitchFamily="49" charset="0"/>
              </a:rPr>
              <a:t>н</a:t>
            </a:r>
            <a:r>
              <a:rPr lang="ru-RU" sz="3600" dirty="0" smtClean="0">
                <a:solidFill>
                  <a:srgbClr val="C00000"/>
                </a:solidFill>
                <a:latin typeface="Andale Mono" pitchFamily="49" charset="0"/>
              </a:rPr>
              <a:t>е</a:t>
            </a:r>
            <a:r>
              <a:rPr lang="ru-RU" sz="3600" dirty="0" smtClean="0">
                <a:solidFill>
                  <a:schemeClr val="tx1"/>
                </a:solidFill>
                <a:latin typeface="Andale Mono" pitchFamily="49" charset="0"/>
              </a:rPr>
              <a:t>доумевая</a:t>
            </a:r>
          </a:p>
          <a:p>
            <a:r>
              <a:rPr lang="ru-RU" sz="3600" dirty="0">
                <a:solidFill>
                  <a:srgbClr val="C00000"/>
                </a:solidFill>
                <a:latin typeface="Andale Mono" pitchFamily="49" charset="0"/>
              </a:rPr>
              <a:t>н</a:t>
            </a:r>
            <a:r>
              <a:rPr lang="ru-RU" sz="3600" dirty="0" smtClean="0">
                <a:solidFill>
                  <a:srgbClr val="C00000"/>
                </a:solidFill>
                <a:latin typeface="Andale Mono" pitchFamily="49" charset="0"/>
              </a:rPr>
              <a:t>е</a:t>
            </a:r>
            <a:r>
              <a:rPr lang="ru-RU" sz="3600" dirty="0" smtClean="0">
                <a:solidFill>
                  <a:schemeClr val="tx1"/>
                </a:solidFill>
                <a:latin typeface="Andale Mono" pitchFamily="49" charset="0"/>
              </a:rPr>
              <a:t> уверен</a:t>
            </a:r>
          </a:p>
          <a:p>
            <a:r>
              <a:rPr lang="ru-RU" sz="3600" dirty="0">
                <a:solidFill>
                  <a:schemeClr val="tx1"/>
                </a:solidFill>
                <a:latin typeface="Andale Mono" pitchFamily="49" charset="0"/>
              </a:rPr>
              <a:t>д</a:t>
            </a:r>
            <a:r>
              <a:rPr lang="ru-RU" sz="3600" dirty="0" smtClean="0">
                <a:solidFill>
                  <a:schemeClr val="tx1"/>
                </a:solidFill>
                <a:latin typeface="Andale Mono" pitchFamily="49" charset="0"/>
              </a:rPr>
              <a:t>осух</a:t>
            </a:r>
            <a:r>
              <a:rPr lang="ru-RU" sz="3600" dirty="0" smtClean="0">
                <a:solidFill>
                  <a:srgbClr val="C00000"/>
                </a:solidFill>
                <a:latin typeface="Andale Mono" pitchFamily="49" charset="0"/>
              </a:rPr>
              <a:t>а</a:t>
            </a:r>
          </a:p>
          <a:p>
            <a:r>
              <a:rPr lang="ru-RU" sz="3600" dirty="0">
                <a:solidFill>
                  <a:schemeClr val="tx1"/>
                </a:solidFill>
                <a:latin typeface="Andale Mono" pitchFamily="49" charset="0"/>
              </a:rPr>
              <a:t>т</a:t>
            </a:r>
            <a:r>
              <a:rPr lang="ru-RU" sz="3600" dirty="0" smtClean="0">
                <a:solidFill>
                  <a:schemeClr val="tx1"/>
                </a:solidFill>
                <a:latin typeface="Andale Mono" pitchFamily="49" charset="0"/>
              </a:rPr>
              <a:t>ягу</a:t>
            </a:r>
            <a:r>
              <a:rPr lang="ru-RU" sz="3600" dirty="0" smtClean="0">
                <a:solidFill>
                  <a:srgbClr val="C00000"/>
                </a:solidFill>
                <a:latin typeface="Andale Mono" pitchFamily="49" charset="0"/>
              </a:rPr>
              <a:t>ч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Andale Mono" pitchFamily="49" charset="0"/>
              </a:rPr>
              <a:t>насте</a:t>
            </a:r>
            <a:r>
              <a:rPr lang="ru-RU" sz="3600" dirty="0" smtClean="0">
                <a:solidFill>
                  <a:srgbClr val="C00000"/>
                </a:solidFill>
                <a:latin typeface="Andale Mono" pitchFamily="49" charset="0"/>
              </a:rPr>
              <a:t>жь</a:t>
            </a:r>
            <a:endParaRPr lang="ru-RU" sz="3600" dirty="0">
              <a:solidFill>
                <a:srgbClr val="C00000"/>
              </a:solidFill>
              <a:latin typeface="Andale Mono" pitchFamily="49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84525" y="1988840"/>
            <a:ext cx="3211777" cy="341632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u="sng" dirty="0" smtClean="0">
                <a:latin typeface="Arial Black" pitchFamily="34" charset="0"/>
              </a:rPr>
              <a:t>Критерии оценки</a:t>
            </a:r>
          </a:p>
          <a:p>
            <a:pPr algn="ctr"/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ош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-  «4»</a:t>
            </a: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ош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- «3»</a:t>
            </a: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3 и более – «2»</a:t>
            </a:r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олянк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Рисунок 7" descr="корзинка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4005064"/>
            <a:ext cx="3041509" cy="2852936"/>
          </a:xfrm>
          <a:prstGeom prst="rect">
            <a:avLst/>
          </a:prstGeom>
        </p:spPr>
      </p:pic>
      <p:pic>
        <p:nvPicPr>
          <p:cNvPr id="9" name="Рисунок 8" descr="корзинка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27738" y="4077072"/>
            <a:ext cx="2964742" cy="2780928"/>
          </a:xfrm>
          <a:prstGeom prst="rect">
            <a:avLst/>
          </a:prstGeom>
        </p:spPr>
      </p:pic>
      <p:pic>
        <p:nvPicPr>
          <p:cNvPr id="10" name="Рисунок 9" descr="травка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638692"/>
            <a:ext cx="2051720" cy="1219308"/>
          </a:xfrm>
          <a:prstGeom prst="rect">
            <a:avLst/>
          </a:prstGeom>
        </p:spPr>
      </p:pic>
      <p:pic>
        <p:nvPicPr>
          <p:cNvPr id="11" name="Рисунок 10" descr="травка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07704" y="5638692"/>
            <a:ext cx="2051720" cy="1219308"/>
          </a:xfrm>
          <a:prstGeom prst="rect">
            <a:avLst/>
          </a:prstGeom>
        </p:spPr>
      </p:pic>
      <p:pic>
        <p:nvPicPr>
          <p:cNvPr id="12" name="Рисунок 11" descr="травка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79912" y="5638692"/>
            <a:ext cx="2051720" cy="1219308"/>
          </a:xfrm>
          <a:prstGeom prst="rect">
            <a:avLst/>
          </a:prstGeom>
        </p:spPr>
      </p:pic>
      <p:pic>
        <p:nvPicPr>
          <p:cNvPr id="13" name="Рисунок 12" descr="травка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52120" y="5638692"/>
            <a:ext cx="2051720" cy="1219308"/>
          </a:xfrm>
          <a:prstGeom prst="rect">
            <a:avLst/>
          </a:prstGeom>
        </p:spPr>
      </p:pic>
      <p:pic>
        <p:nvPicPr>
          <p:cNvPr id="14" name="Рисунок 13" descr="травка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236296" y="5638692"/>
            <a:ext cx="1907704" cy="1219308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2771800" y="260648"/>
            <a:ext cx="3512244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</a:rPr>
              <a:t>Найди свою корзинку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146902" y="908720"/>
            <a:ext cx="2762296" cy="569386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Andale Mono" pitchFamily="49" charset="0"/>
              </a:rPr>
              <a:t>с</a:t>
            </a:r>
            <a:r>
              <a:rPr lang="ru-RU" sz="2800" dirty="0" smtClean="0">
                <a:solidFill>
                  <a:schemeClr val="tx1"/>
                </a:solidFill>
                <a:latin typeface="Andale Mono" pitchFamily="49" charset="0"/>
              </a:rPr>
              <a:t>кованный</a:t>
            </a:r>
          </a:p>
          <a:p>
            <a:pPr algn="ctr"/>
            <a:r>
              <a:rPr lang="ru-RU" sz="2800" dirty="0" smtClean="0">
                <a:solidFill>
                  <a:schemeClr val="tx1"/>
                </a:solidFill>
                <a:latin typeface="Andale Mono" pitchFamily="49" charset="0"/>
              </a:rPr>
              <a:t>или</a:t>
            </a:r>
          </a:p>
          <a:p>
            <a:pPr algn="ctr"/>
            <a:r>
              <a:rPr lang="ru-RU" sz="2800" dirty="0">
                <a:solidFill>
                  <a:schemeClr val="tx1"/>
                </a:solidFill>
                <a:latin typeface="Andale Mono" pitchFamily="49" charset="0"/>
              </a:rPr>
              <a:t>н</a:t>
            </a:r>
            <a:r>
              <a:rPr lang="ru-RU" sz="2800" dirty="0" smtClean="0">
                <a:solidFill>
                  <a:schemeClr val="tx1"/>
                </a:solidFill>
                <a:latin typeface="Andale Mono" pitchFamily="49" charset="0"/>
              </a:rPr>
              <a:t>евтерпеж</a:t>
            </a:r>
          </a:p>
          <a:p>
            <a:pPr algn="ctr"/>
            <a:r>
              <a:rPr lang="ru-RU" sz="2800" dirty="0" smtClean="0">
                <a:solidFill>
                  <a:schemeClr val="tx1"/>
                </a:solidFill>
                <a:latin typeface="Andale Mono" pitchFamily="49" charset="0"/>
              </a:rPr>
              <a:t>но</a:t>
            </a:r>
          </a:p>
          <a:p>
            <a:pPr algn="ctr"/>
            <a:r>
              <a:rPr lang="ru-RU" sz="2800" dirty="0" smtClean="0">
                <a:solidFill>
                  <a:schemeClr val="tx1"/>
                </a:solidFill>
                <a:latin typeface="Andale Mono" pitchFamily="49" charset="0"/>
              </a:rPr>
              <a:t>по-домашнему</a:t>
            </a:r>
          </a:p>
          <a:p>
            <a:pPr algn="ctr"/>
            <a:r>
              <a:rPr lang="ru-RU" sz="2800" dirty="0">
                <a:solidFill>
                  <a:schemeClr val="tx1"/>
                </a:solidFill>
                <a:latin typeface="Andale Mono" pitchFamily="49" charset="0"/>
              </a:rPr>
              <a:t>п</a:t>
            </a:r>
            <a:r>
              <a:rPr lang="ru-RU" sz="2800" dirty="0" smtClean="0">
                <a:solidFill>
                  <a:schemeClr val="tx1"/>
                </a:solidFill>
                <a:latin typeface="Andale Mono" pitchFamily="49" charset="0"/>
              </a:rPr>
              <a:t>отому что</a:t>
            </a:r>
          </a:p>
          <a:p>
            <a:pPr algn="ctr"/>
            <a:r>
              <a:rPr lang="ru-RU" sz="2800" dirty="0">
                <a:solidFill>
                  <a:schemeClr val="tx1"/>
                </a:solidFill>
                <a:latin typeface="Andale Mono" pitchFamily="49" charset="0"/>
              </a:rPr>
              <a:t>н</a:t>
            </a:r>
            <a:r>
              <a:rPr lang="ru-RU" sz="2800" dirty="0" smtClean="0">
                <a:solidFill>
                  <a:schemeClr val="tx1"/>
                </a:solidFill>
                <a:latin typeface="Andale Mono" pitchFamily="49" charset="0"/>
              </a:rPr>
              <a:t>едоумевая</a:t>
            </a:r>
          </a:p>
          <a:p>
            <a:pPr algn="ctr"/>
            <a:r>
              <a:rPr lang="ru-RU" sz="2800" dirty="0" smtClean="0">
                <a:solidFill>
                  <a:schemeClr val="tx1"/>
                </a:solidFill>
                <a:latin typeface="Andale Mono" pitchFamily="49" charset="0"/>
              </a:rPr>
              <a:t>зато</a:t>
            </a:r>
          </a:p>
          <a:p>
            <a:pPr algn="ctr"/>
            <a:r>
              <a:rPr lang="ru-RU" sz="2800" dirty="0">
                <a:solidFill>
                  <a:schemeClr val="tx1"/>
                </a:solidFill>
                <a:latin typeface="Andale Mono" pitchFamily="49" charset="0"/>
              </a:rPr>
              <a:t>н</a:t>
            </a:r>
            <a:r>
              <a:rPr lang="ru-RU" sz="2800" dirty="0" smtClean="0">
                <a:solidFill>
                  <a:schemeClr val="tx1"/>
                </a:solidFill>
                <a:latin typeface="Andale Mono" pitchFamily="49" charset="0"/>
              </a:rPr>
              <a:t>е уверен</a:t>
            </a:r>
          </a:p>
          <a:p>
            <a:pPr algn="ctr"/>
            <a:r>
              <a:rPr lang="ru-RU" sz="2800" dirty="0">
                <a:solidFill>
                  <a:schemeClr val="tx1"/>
                </a:solidFill>
                <a:latin typeface="Andale Mono" pitchFamily="49" charset="0"/>
              </a:rPr>
              <a:t>д</a:t>
            </a:r>
            <a:r>
              <a:rPr lang="ru-RU" sz="2800" dirty="0" smtClean="0">
                <a:solidFill>
                  <a:schemeClr val="tx1"/>
                </a:solidFill>
                <a:latin typeface="Andale Mono" pitchFamily="49" charset="0"/>
              </a:rPr>
              <a:t>осуха</a:t>
            </a:r>
          </a:p>
          <a:p>
            <a:pPr algn="ctr"/>
            <a:r>
              <a:rPr lang="ru-RU" sz="2800" dirty="0">
                <a:solidFill>
                  <a:schemeClr val="tx1"/>
                </a:solidFill>
                <a:latin typeface="Andale Mono" pitchFamily="49" charset="0"/>
              </a:rPr>
              <a:t>и</a:t>
            </a:r>
            <a:endParaRPr lang="ru-RU" sz="2800" dirty="0" smtClean="0">
              <a:solidFill>
                <a:schemeClr val="tx1"/>
              </a:solidFill>
              <a:latin typeface="Andale Mono" pitchFamily="49" charset="0"/>
            </a:endParaRPr>
          </a:p>
          <a:p>
            <a:pPr algn="ctr"/>
            <a:r>
              <a:rPr lang="ru-RU" sz="2800" dirty="0">
                <a:solidFill>
                  <a:schemeClr val="tx1"/>
                </a:solidFill>
                <a:latin typeface="Andale Mono" pitchFamily="49" charset="0"/>
              </a:rPr>
              <a:t>т</a:t>
            </a:r>
            <a:r>
              <a:rPr lang="ru-RU" sz="2800" dirty="0" smtClean="0">
                <a:solidFill>
                  <a:schemeClr val="tx1"/>
                </a:solidFill>
                <a:latin typeface="Andale Mono" pitchFamily="49" charset="0"/>
              </a:rPr>
              <a:t>ягуч</a:t>
            </a:r>
          </a:p>
          <a:p>
            <a:pPr algn="ctr"/>
            <a:r>
              <a:rPr lang="ru-RU" sz="2800" dirty="0" smtClean="0">
                <a:solidFill>
                  <a:schemeClr val="tx1"/>
                </a:solidFill>
                <a:latin typeface="Andale Mono" pitchFamily="49" charset="0"/>
              </a:rPr>
              <a:t>настежь</a:t>
            </a:r>
            <a:endParaRPr lang="ru-RU" sz="2800" dirty="0">
              <a:solidFill>
                <a:schemeClr val="tx1"/>
              </a:solidFill>
              <a:latin typeface="Andale Mono" pitchFamily="49" charset="0"/>
            </a:endParaRPr>
          </a:p>
        </p:txBody>
      </p:sp>
      <p:pic>
        <p:nvPicPr>
          <p:cNvPr id="17" name="Рисунок 16" descr="солышко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193276" y="116632"/>
            <a:ext cx="1950724" cy="15422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олянк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Рисунок 7" descr="корзинка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9512" y="4005064"/>
            <a:ext cx="3041509" cy="2852936"/>
          </a:xfrm>
          <a:prstGeom prst="rect">
            <a:avLst/>
          </a:prstGeom>
        </p:spPr>
      </p:pic>
      <p:pic>
        <p:nvPicPr>
          <p:cNvPr id="9" name="Рисунок 8" descr="корзинка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27738" y="4077072"/>
            <a:ext cx="2964742" cy="2780928"/>
          </a:xfrm>
          <a:prstGeom prst="rect">
            <a:avLst/>
          </a:prstGeom>
        </p:spPr>
      </p:pic>
      <p:pic>
        <p:nvPicPr>
          <p:cNvPr id="10" name="Рисунок 9" descr="травка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5638692"/>
            <a:ext cx="2051720" cy="1219308"/>
          </a:xfrm>
          <a:prstGeom prst="rect">
            <a:avLst/>
          </a:prstGeom>
        </p:spPr>
      </p:pic>
      <p:pic>
        <p:nvPicPr>
          <p:cNvPr id="11" name="Рисунок 10" descr="травка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07704" y="5638692"/>
            <a:ext cx="2051720" cy="1219308"/>
          </a:xfrm>
          <a:prstGeom prst="rect">
            <a:avLst/>
          </a:prstGeom>
        </p:spPr>
      </p:pic>
      <p:pic>
        <p:nvPicPr>
          <p:cNvPr id="12" name="Рисунок 11" descr="травка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79912" y="5638692"/>
            <a:ext cx="2051720" cy="1219308"/>
          </a:xfrm>
          <a:prstGeom prst="rect">
            <a:avLst/>
          </a:prstGeom>
        </p:spPr>
      </p:pic>
      <p:pic>
        <p:nvPicPr>
          <p:cNvPr id="13" name="Рисунок 12" descr="травка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652120" y="5638692"/>
            <a:ext cx="2051720" cy="1219308"/>
          </a:xfrm>
          <a:prstGeom prst="rect">
            <a:avLst/>
          </a:prstGeom>
        </p:spPr>
      </p:pic>
      <p:pic>
        <p:nvPicPr>
          <p:cNvPr id="14" name="Рисунок 13" descr="травка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236296" y="5638692"/>
            <a:ext cx="1907704" cy="1219308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2771800" y="260648"/>
            <a:ext cx="3512244" cy="5232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</a:rPr>
              <a:t>Найди свою корзинку</a:t>
            </a:r>
            <a:endParaRPr lang="ru-RU" sz="2800" dirty="0">
              <a:solidFill>
                <a:srgbClr val="00206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51520" y="1700808"/>
            <a:ext cx="2762295" cy="353943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Andale Mono" pitchFamily="49" charset="0"/>
              </a:rPr>
              <a:t>с</a:t>
            </a:r>
            <a:r>
              <a:rPr lang="ru-RU" sz="2800" dirty="0" smtClean="0">
                <a:solidFill>
                  <a:schemeClr val="tx1"/>
                </a:solidFill>
                <a:latin typeface="Andale Mono" pitchFamily="49" charset="0"/>
              </a:rPr>
              <a:t>кованный</a:t>
            </a:r>
          </a:p>
          <a:p>
            <a:pPr algn="ctr"/>
            <a:r>
              <a:rPr lang="ru-RU" sz="2800" dirty="0" smtClean="0">
                <a:solidFill>
                  <a:schemeClr val="tx1"/>
                </a:solidFill>
                <a:latin typeface="Andale Mono" pitchFamily="49" charset="0"/>
              </a:rPr>
              <a:t>невтерпеж</a:t>
            </a:r>
          </a:p>
          <a:p>
            <a:pPr algn="ctr"/>
            <a:r>
              <a:rPr lang="ru-RU" sz="2800" dirty="0" smtClean="0">
                <a:solidFill>
                  <a:schemeClr val="tx1"/>
                </a:solidFill>
                <a:latin typeface="Andale Mono" pitchFamily="49" charset="0"/>
              </a:rPr>
              <a:t>по-домашнему</a:t>
            </a:r>
          </a:p>
          <a:p>
            <a:pPr algn="ctr"/>
            <a:r>
              <a:rPr lang="ru-RU" sz="2800" dirty="0" smtClean="0">
                <a:solidFill>
                  <a:schemeClr val="tx1"/>
                </a:solidFill>
                <a:latin typeface="Andale Mono" pitchFamily="49" charset="0"/>
              </a:rPr>
              <a:t>недоумевая</a:t>
            </a:r>
          </a:p>
          <a:p>
            <a:pPr algn="ctr"/>
            <a:r>
              <a:rPr lang="ru-RU" sz="2800" dirty="0" smtClean="0">
                <a:solidFill>
                  <a:schemeClr val="tx1"/>
                </a:solidFill>
                <a:latin typeface="Andale Mono" pitchFamily="49" charset="0"/>
              </a:rPr>
              <a:t>не уверен</a:t>
            </a:r>
          </a:p>
          <a:p>
            <a:pPr algn="ctr"/>
            <a:r>
              <a:rPr lang="ru-RU" sz="2800" dirty="0">
                <a:solidFill>
                  <a:schemeClr val="tx1"/>
                </a:solidFill>
                <a:latin typeface="Andale Mono" pitchFamily="49" charset="0"/>
              </a:rPr>
              <a:t>д</a:t>
            </a:r>
            <a:r>
              <a:rPr lang="ru-RU" sz="2800" dirty="0" smtClean="0">
                <a:solidFill>
                  <a:schemeClr val="tx1"/>
                </a:solidFill>
                <a:latin typeface="Andale Mono" pitchFamily="49" charset="0"/>
              </a:rPr>
              <a:t>осуха</a:t>
            </a:r>
          </a:p>
          <a:p>
            <a:pPr algn="ctr"/>
            <a:r>
              <a:rPr lang="ru-RU" sz="2800" dirty="0" smtClean="0">
                <a:solidFill>
                  <a:schemeClr val="tx1"/>
                </a:solidFill>
                <a:latin typeface="Andale Mono" pitchFamily="49" charset="0"/>
              </a:rPr>
              <a:t>тягуч</a:t>
            </a:r>
          </a:p>
          <a:p>
            <a:pPr algn="ctr"/>
            <a:r>
              <a:rPr lang="ru-RU" sz="2800" dirty="0" smtClean="0">
                <a:solidFill>
                  <a:schemeClr val="tx1"/>
                </a:solidFill>
                <a:latin typeface="Andale Mono" pitchFamily="49" charset="0"/>
              </a:rPr>
              <a:t>настежь</a:t>
            </a:r>
            <a:endParaRPr lang="ru-RU" sz="2800" dirty="0">
              <a:solidFill>
                <a:schemeClr val="tx1"/>
              </a:solidFill>
              <a:latin typeface="Andale Mono" pitchFamily="49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228184" y="2924944"/>
            <a:ext cx="2332690" cy="2246769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Andale Mono" pitchFamily="49" charset="0"/>
              </a:rPr>
              <a:t>или</a:t>
            </a:r>
          </a:p>
          <a:p>
            <a:pPr algn="ctr"/>
            <a:r>
              <a:rPr lang="ru-RU" sz="2800" dirty="0" smtClean="0">
                <a:solidFill>
                  <a:schemeClr val="tx1"/>
                </a:solidFill>
                <a:latin typeface="Andale Mono" pitchFamily="49" charset="0"/>
              </a:rPr>
              <a:t>но</a:t>
            </a:r>
          </a:p>
          <a:p>
            <a:pPr algn="ctr"/>
            <a:r>
              <a:rPr lang="ru-RU" sz="2800" dirty="0">
                <a:solidFill>
                  <a:schemeClr val="tx1"/>
                </a:solidFill>
                <a:latin typeface="Andale Mono" pitchFamily="49" charset="0"/>
              </a:rPr>
              <a:t>п</a:t>
            </a:r>
            <a:r>
              <a:rPr lang="ru-RU" sz="2800" dirty="0" smtClean="0">
                <a:solidFill>
                  <a:schemeClr val="tx1"/>
                </a:solidFill>
                <a:latin typeface="Andale Mono" pitchFamily="49" charset="0"/>
              </a:rPr>
              <a:t>отому что</a:t>
            </a:r>
          </a:p>
          <a:p>
            <a:pPr algn="ctr"/>
            <a:r>
              <a:rPr lang="ru-RU" sz="2800" dirty="0" smtClean="0">
                <a:solidFill>
                  <a:schemeClr val="tx1"/>
                </a:solidFill>
                <a:latin typeface="Andale Mono" pitchFamily="49" charset="0"/>
              </a:rPr>
              <a:t>зато</a:t>
            </a:r>
          </a:p>
          <a:p>
            <a:pPr algn="ctr"/>
            <a:r>
              <a:rPr lang="ru-RU" sz="2800" dirty="0" smtClean="0">
                <a:solidFill>
                  <a:schemeClr val="tx1"/>
                </a:solidFill>
                <a:latin typeface="Andale Mono" pitchFamily="49" charset="0"/>
              </a:rPr>
              <a:t>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олянк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Рисунок 6" descr="вагончик1.jpeg"/>
          <p:cNvPicPr>
            <a:picLocks noChangeAspect="1"/>
          </p:cNvPicPr>
          <p:nvPr/>
        </p:nvPicPr>
        <p:blipFill>
          <a:blip r:embed="rId3" cstate="print"/>
          <a:srcRect l="5906" b="-353"/>
          <a:stretch>
            <a:fillRect/>
          </a:stretch>
        </p:blipFill>
        <p:spPr>
          <a:xfrm>
            <a:off x="0" y="4005064"/>
            <a:ext cx="3005680" cy="226395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 descr="вагончик 2.jpg"/>
          <p:cNvPicPr>
            <a:picLocks noChangeAspect="1"/>
          </p:cNvPicPr>
          <p:nvPr/>
        </p:nvPicPr>
        <p:blipFill>
          <a:blip r:embed="rId4" cstate="print"/>
          <a:srcRect l="6250" b="2833"/>
          <a:stretch>
            <a:fillRect/>
          </a:stretch>
        </p:blipFill>
        <p:spPr>
          <a:xfrm>
            <a:off x="2915816" y="4005064"/>
            <a:ext cx="3096344" cy="22706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 descr="вагончик 3.jpeg"/>
          <p:cNvPicPr>
            <a:picLocks noChangeAspect="1"/>
          </p:cNvPicPr>
          <p:nvPr/>
        </p:nvPicPr>
        <p:blipFill>
          <a:blip r:embed="rId5" cstate="print"/>
          <a:srcRect l="5906" t="8186" r="782" b="-176"/>
          <a:stretch>
            <a:fillRect/>
          </a:stretch>
        </p:blipFill>
        <p:spPr>
          <a:xfrm>
            <a:off x="5868144" y="4005064"/>
            <a:ext cx="3275856" cy="22807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 descr="солышко.png">
            <a:hlinkClick r:id="rId6" action="ppaction://hlinksldjump"/>
          </p:cNvPr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193276" y="116632"/>
            <a:ext cx="1950724" cy="15422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755576" y="4509120"/>
            <a:ext cx="171072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е  г  с 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н</a:t>
            </a: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а  к т е ж 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е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л к о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ц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л и к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я</a:t>
            </a:r>
            <a:endParaRPr lang="ru-RU" i="1" dirty="0" smtClean="0"/>
          </a:p>
        </p:txBody>
      </p:sp>
      <p:sp>
        <p:nvSpPr>
          <p:cNvPr id="12" name="TextBox 11"/>
          <p:cNvSpPr txBox="1"/>
          <p:nvPr/>
        </p:nvSpPr>
        <p:spPr>
          <a:xfrm>
            <a:off x="3751989" y="4437112"/>
            <a:ext cx="162256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i="1" dirty="0"/>
              <a:t>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и б о л</a:t>
            </a:r>
          </a:p>
          <a:p>
            <a:pPr algn="ctr"/>
            <a:r>
              <a:rPr lang="ru-RU" sz="2000" b="1" i="1" dirty="0" err="1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е а </a:t>
            </a:r>
            <a:r>
              <a:rPr lang="ru-RU" sz="2000" b="1" i="1" dirty="0" err="1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 б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е</a:t>
            </a:r>
          </a:p>
          <a:p>
            <a:pPr algn="ctr"/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л г а о л е к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я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640802" y="4365104"/>
            <a:ext cx="186140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л а о б о к</a:t>
            </a:r>
          </a:p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а т о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  </a:t>
            </a:r>
          </a:p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к о л и л е  т к </a:t>
            </a:r>
            <a:endParaRPr lang="ru-RU" i="1" dirty="0" smtClean="0"/>
          </a:p>
        </p:txBody>
      </p:sp>
      <p:sp>
        <p:nvSpPr>
          <p:cNvPr id="14" name="Прямоугольник 13"/>
          <p:cNvSpPr/>
          <p:nvPr/>
        </p:nvSpPr>
        <p:spPr>
          <a:xfrm>
            <a:off x="971600" y="1556792"/>
            <a:ext cx="6696744" cy="138499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rgbClr val="002060"/>
                </a:solidFill>
                <a:latin typeface="Andale Mono" pitchFamily="49" charset="0"/>
              </a:rPr>
              <a:t>Расшифруй, </a:t>
            </a:r>
            <a:r>
              <a:rPr lang="ru-RU" sz="2800" dirty="0" smtClean="0">
                <a:solidFill>
                  <a:srgbClr val="002060"/>
                </a:solidFill>
                <a:latin typeface="Andale Mono" pitchFamily="49" charset="0"/>
              </a:rPr>
              <a:t>слова в вагонах. Скажи</a:t>
            </a:r>
            <a:r>
              <a:rPr lang="ru-RU" sz="2800" dirty="0">
                <a:solidFill>
                  <a:srgbClr val="002060"/>
                </a:solidFill>
                <a:latin typeface="Andale Mono" pitchFamily="49" charset="0"/>
              </a:rPr>
              <a:t>, какое слово в каждом вагоне лишнее.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олянк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Рисунок 6" descr="вагончик1.jpeg"/>
          <p:cNvPicPr>
            <a:picLocks noChangeAspect="1"/>
          </p:cNvPicPr>
          <p:nvPr/>
        </p:nvPicPr>
        <p:blipFill>
          <a:blip r:embed="rId3" cstate="print"/>
          <a:srcRect l="5906" b="-353"/>
          <a:stretch>
            <a:fillRect/>
          </a:stretch>
        </p:blipFill>
        <p:spPr>
          <a:xfrm>
            <a:off x="0" y="4005064"/>
            <a:ext cx="3005680" cy="226395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 descr="вагончик 2.jpg"/>
          <p:cNvPicPr>
            <a:picLocks noChangeAspect="1"/>
          </p:cNvPicPr>
          <p:nvPr/>
        </p:nvPicPr>
        <p:blipFill>
          <a:blip r:embed="rId4" cstate="print"/>
          <a:srcRect l="6250" b="2833"/>
          <a:stretch>
            <a:fillRect/>
          </a:stretch>
        </p:blipFill>
        <p:spPr>
          <a:xfrm>
            <a:off x="2915816" y="4005064"/>
            <a:ext cx="3096344" cy="22706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 descr="вагончик 3.jpeg"/>
          <p:cNvPicPr>
            <a:picLocks noChangeAspect="1"/>
          </p:cNvPicPr>
          <p:nvPr/>
        </p:nvPicPr>
        <p:blipFill>
          <a:blip r:embed="rId5" cstate="print"/>
          <a:srcRect l="5906" t="8186" r="782" b="-176"/>
          <a:stretch>
            <a:fillRect/>
          </a:stretch>
        </p:blipFill>
        <p:spPr>
          <a:xfrm>
            <a:off x="5868144" y="4005064"/>
            <a:ext cx="3275856" cy="22807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1" name="TextBox 10"/>
          <p:cNvSpPr txBox="1"/>
          <p:nvPr/>
        </p:nvSpPr>
        <p:spPr>
          <a:xfrm>
            <a:off x="755576" y="4509120"/>
            <a:ext cx="171072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е  г  с 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н</a:t>
            </a: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а  к т е ж 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е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л к о </a:t>
            </a:r>
            <a:r>
              <a:rPr lang="ru-RU" b="1" i="1" dirty="0" err="1">
                <a:latin typeface="Times New Roman" pitchFamily="18" charset="0"/>
                <a:cs typeface="Times New Roman" pitchFamily="18" charset="0"/>
              </a:rPr>
              <a:t>ц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 л и к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я</a:t>
            </a:r>
            <a:endParaRPr lang="ru-RU" i="1" dirty="0" smtClean="0"/>
          </a:p>
        </p:txBody>
      </p:sp>
      <p:sp>
        <p:nvSpPr>
          <p:cNvPr id="12" name="TextBox 11"/>
          <p:cNvSpPr txBox="1"/>
          <p:nvPr/>
        </p:nvSpPr>
        <p:spPr>
          <a:xfrm>
            <a:off x="3817712" y="4437112"/>
            <a:ext cx="149111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i="1" dirty="0"/>
              <a:t>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и б о л</a:t>
            </a:r>
          </a:p>
          <a:p>
            <a:pPr algn="ctr"/>
            <a:r>
              <a:rPr lang="ru-RU" sz="2000" b="1" i="1" dirty="0" err="1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е а </a:t>
            </a:r>
            <a:r>
              <a:rPr lang="ru-RU" sz="2000" b="1" i="1" dirty="0" err="1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 б 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е</a:t>
            </a:r>
          </a:p>
          <a:p>
            <a:pPr algn="ctr"/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л г а о л е к </a:t>
            </a:r>
            <a:endParaRPr lang="ru-RU" sz="2000" b="1" i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640802" y="4365104"/>
            <a:ext cx="186140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л а о б о к</a:t>
            </a:r>
          </a:p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а т о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  </a:t>
            </a:r>
          </a:p>
          <a:p>
            <a:pPr algn="ctr"/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к о л и л е  т к </a:t>
            </a:r>
            <a:endParaRPr lang="ru-RU" i="1" dirty="0" smtClean="0"/>
          </a:p>
        </p:txBody>
      </p:sp>
      <p:sp>
        <p:nvSpPr>
          <p:cNvPr id="14" name="TextBox 13"/>
          <p:cNvSpPr txBox="1"/>
          <p:nvPr/>
        </p:nvSpPr>
        <p:spPr>
          <a:xfrm>
            <a:off x="683568" y="1844824"/>
            <a:ext cx="1872208" cy="138499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нег</a:t>
            </a:r>
          </a:p>
          <a:p>
            <a:r>
              <a:rPr lang="ru-RU" sz="2800" u="sng" dirty="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2800" u="sng" dirty="0" smtClean="0">
                <a:latin typeface="Times New Roman" pitchFamily="18" charset="0"/>
                <a:cs typeface="Times New Roman" pitchFamily="18" charset="0"/>
              </a:rPr>
              <a:t>акже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</a:t>
            </a: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лл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екция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491880" y="1844824"/>
            <a:ext cx="1863824" cy="138499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u="sng" dirty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sz="2800" u="sng" dirty="0" smtClean="0">
                <a:latin typeface="Times New Roman" pitchFamily="18" charset="0"/>
                <a:cs typeface="Times New Roman" pitchFamily="18" charset="0"/>
              </a:rPr>
              <a:t>ибо</a:t>
            </a:r>
          </a:p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ереза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</a:t>
            </a: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лл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ега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444208" y="1844824"/>
            <a:ext cx="1944216" cy="138499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блако</a:t>
            </a:r>
          </a:p>
          <a:p>
            <a:r>
              <a:rPr lang="ru-RU" sz="2800" u="sng" dirty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800" u="sng" dirty="0" smtClean="0">
                <a:latin typeface="Times New Roman" pitchFamily="18" charset="0"/>
                <a:cs typeface="Times New Roman" pitchFamily="18" charset="0"/>
              </a:rPr>
              <a:t>ато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</a:t>
            </a:r>
            <a:r>
              <a:rPr lang="ru-RU" sz="2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лл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ектив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1560</TotalTime>
  <Words>985</Words>
  <Application>Microsoft Office PowerPoint</Application>
  <PresentationFormat>Экран (4:3)</PresentationFormat>
  <Paragraphs>271</Paragraphs>
  <Slides>34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151</cp:revision>
  <dcterms:created xsi:type="dcterms:W3CDTF">2015-03-27T09:12:38Z</dcterms:created>
  <dcterms:modified xsi:type="dcterms:W3CDTF">2015-03-29T14:52:30Z</dcterms:modified>
</cp:coreProperties>
</file>